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04" r:id="rId4"/>
    <p:sldId id="292" r:id="rId5"/>
    <p:sldId id="258" r:id="rId6"/>
    <p:sldId id="259" r:id="rId7"/>
    <p:sldId id="305" r:id="rId8"/>
    <p:sldId id="262" r:id="rId9"/>
    <p:sldId id="263" r:id="rId10"/>
    <p:sldId id="293" r:id="rId11"/>
    <p:sldId id="264" r:id="rId12"/>
    <p:sldId id="294" r:id="rId13"/>
    <p:sldId id="295" r:id="rId14"/>
    <p:sldId id="296" r:id="rId15"/>
    <p:sldId id="265" r:id="rId16"/>
    <p:sldId id="297" r:id="rId17"/>
    <p:sldId id="266" r:id="rId18"/>
    <p:sldId id="298" r:id="rId19"/>
    <p:sldId id="267" r:id="rId20"/>
    <p:sldId id="299" r:id="rId21"/>
    <p:sldId id="273" r:id="rId22"/>
    <p:sldId id="276" r:id="rId23"/>
    <p:sldId id="277" r:id="rId24"/>
    <p:sldId id="272" r:id="rId25"/>
    <p:sldId id="308" r:id="rId26"/>
    <p:sldId id="283" r:id="rId27"/>
    <p:sldId id="300" r:id="rId28"/>
    <p:sldId id="307" r:id="rId29"/>
    <p:sldId id="306" r:id="rId30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6747" autoAdjust="0"/>
  </p:normalViewPr>
  <p:slideViewPr>
    <p:cSldViewPr snapToGrid="0">
      <p:cViewPr varScale="1">
        <p:scale>
          <a:sx n="73" d="100"/>
          <a:sy n="73" d="100"/>
        </p:scale>
        <p:origin x="66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14AF76-746A-4B29-A6B0-8627499325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Understanding Y-DNA test results - June 2020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66BB7-6B6E-4B4B-B9E2-8A8F5C04C7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56998-60D8-4482-A497-85ACE2F7F93B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7A076-9508-4C90-869B-14F526E941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EFBF4-E837-4C82-BA32-F036335051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9C1D0-932B-407D-AC44-9B902D9789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93354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Understanding Y-DNA test results - June 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56368-94F9-4299-AFF8-EF2269F0FBB2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74F49-DA11-491C-B9CF-A584813F3E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5745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dna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Page</a:t>
            </a:r>
          </a:p>
          <a:p>
            <a:endParaRPr lang="en-GB" dirty="0"/>
          </a:p>
          <a:p>
            <a:r>
              <a:rPr lang="en-GB" dirty="0"/>
              <a:t>The focus of this presentation is how to use the testing company software and facilities to discover as much as possible about a test-taker’s Y-DNA test results.</a:t>
            </a:r>
          </a:p>
          <a:p>
            <a:endParaRPr lang="en-GB" dirty="0"/>
          </a:p>
          <a:p>
            <a:r>
              <a:rPr lang="en-GB" dirty="0"/>
              <a:t>The principal testing company for Y-DNA testing is Family Tree DNA</a:t>
            </a:r>
          </a:p>
          <a:p>
            <a:endParaRPr lang="en-GB" dirty="0"/>
          </a:p>
          <a:p>
            <a:r>
              <a:rPr lang="en-GB" dirty="0"/>
              <a:t>https://www.familytreedna.com/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3BC8E8B-F35F-43D9-84D0-48504F97D2B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393276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Let’ just check what happens if you reduce the Markers value to ‘12’.</a:t>
            </a:r>
          </a:p>
          <a:p>
            <a:endParaRPr lang="en-GB" dirty="0"/>
          </a:p>
          <a:p>
            <a:r>
              <a:rPr lang="en-GB" dirty="0"/>
              <a:t>Now all three results show a Genetic Distance of </a:t>
            </a:r>
          </a:p>
          <a:p>
            <a:r>
              <a:rPr lang="en-GB" dirty="0"/>
              <a:t>0 (zero).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8662BF5-D39F-434C-B3FA-E2E06D6B2B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523920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F030B5B-D40D-4032-84C3-6EAA7FF830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41867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So, as I am examining a group of matches at the 37 marker level they will be within a Genetic Distance of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7318A0D-E896-452C-927B-EE5D7734410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1275162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 the GD values mean?  The meaning will vary according to the level of test i.e. at 37 or 67 or 111 markers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960ED3A-E133-464B-BF63-1F87BB85C25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2100443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7480F96-3DF1-43D1-ADD5-BB6B6C8EA98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547107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65E2A3E-9F1A-4907-8D2E-E97C4CC2F1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3433189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probably anything from 5 generations  ago or further back for Robert H’s ancestor.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F7931-B3C8-4398-BDDA-8144B3820B1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3295177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BD3A8AF-7910-424F-9341-8896691B060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1976082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5A8CB17-1F0E-4D0B-A58C-D76015B758D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868337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Match may or may not respond to an email.  Mine didn’t.  I recommend you harvest all the possible info about your Match from all the test results before you contact them.  They may take fright and delete/reduce access.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19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FD08EBC-A61D-40DD-A3C4-C39067AC961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241221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F46EBD7-CA09-4ADF-9A6F-58317B4CC21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754601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test results should be held by ftDNA for 20 years.  They are in a flood/hurricane area of the USA however so probably a good idea to copy/download everything.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20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BCD06FF-23F7-41DB-B091-90DD21C715A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1647745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for R-M269 so very common.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D9A3A1D-159F-43C7-87FC-438F01C329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1081897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Chat with other people with the same genetic interest.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22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D422D68-A53B-440C-8001-6DD3C1AA95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2389454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Lots to find out!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23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98E1757-8D4E-40A9-8EF6-8CE04E6ECF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2861079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24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DF74857-DC35-425C-9F5A-DFFA18C4417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2028316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26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64CBB45-4E08-41EC-AC60-2BA59E768EA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313082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27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04AB282-6D3A-4323-BFEC-AFEE30E2CCF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3234096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28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6FA164F-EC8C-4F9C-91B3-0ACFBF189C2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3590696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29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F24DE1B-6A94-43C1-A006-DC0D781BE50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132182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23C4DA1-C9E6-4FB0-8F65-24303C0599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56084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C26D858-0F53-4A33-ADA1-620220BC461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2830010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Sadly my father passed away before widespread DNA testing but Uncle Cecil kindly tested before he, too, died.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9171FAF-2E2E-410A-BF13-A3E32DC157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45404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Log on to your test results at ftDNA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www.ftDNA.com</a:t>
            </a:r>
            <a:endParaRPr lang="en-GB" dirty="0"/>
          </a:p>
          <a:p>
            <a:endParaRPr lang="en-GB" dirty="0"/>
          </a:p>
          <a:p>
            <a:r>
              <a:rPr lang="en-GB" dirty="0"/>
              <a:t>Select Y-DNA from the myDNA menu and Matches from the Y-DNA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2D34110-E192-441A-8ACF-CAED024A215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3474503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what I first saw when my Uncle’s test results came in.</a:t>
            </a:r>
          </a:p>
          <a:p>
            <a:endParaRPr lang="en-GB" dirty="0"/>
          </a:p>
          <a:p>
            <a:r>
              <a:rPr lang="en-GB" dirty="0"/>
              <a:t>No matches ‘at this level’, and that’s a clue  I had requested a test at 67 Markers for Uncle so this is the default value in this screen.  There are no Matches at 67 markers.</a:t>
            </a:r>
          </a:p>
          <a:p>
            <a:endParaRPr lang="en-GB" dirty="0"/>
          </a:p>
          <a:p>
            <a:r>
              <a:rPr lang="en-GB" dirty="0"/>
              <a:t>The screen may refresh to include test results for people who have tested at a lower number of Markers or you may need to amend the Markers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EDEC721-A0D8-4141-8A28-AD20272A3E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1092591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Having changed the Markers value to 37 I can see three matches with Brother Robert.  Two I can expect and one surprise!</a:t>
            </a:r>
          </a:p>
          <a:p>
            <a:endParaRPr lang="en-GB" dirty="0"/>
          </a:p>
          <a:p>
            <a:r>
              <a:rPr lang="en-GB" dirty="0"/>
              <a:t>Lets look at all the fields in this screen,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9228E44-8951-43D3-81A2-05FE921D60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184950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Notice the Genetic Distance values 0 for the Brother and Uncle and 1 for ‘Surprise’ Robert 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74F49-DA11-491C-B9CF-A584813F3E6F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53E59F4-561D-4B8F-9983-6C2BFB0185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Understanding Y-DNA test results - June 2020</a:t>
            </a:r>
          </a:p>
        </p:txBody>
      </p:sp>
    </p:spTree>
    <p:extLst>
      <p:ext uri="{BB962C8B-B14F-4D97-AF65-F5344CB8AC3E}">
        <p14:creationId xmlns:p14="http://schemas.microsoft.com/office/powerpoint/2010/main" val="235762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68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0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4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64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16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56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90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9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05/06/2020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2B62F5-9201-4848-9CD7-5F6B875F89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27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9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05/06/2020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82B62F5-9201-4848-9CD7-5F6B875F894D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8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societypublishing.org/doi/10.1098/rspb.2011.104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www.facebook.com/groups/AncestryUKDNA/" TargetMode="Externa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genealogy.stackexchange.com/questions/10637/is-it-common-to-have-no-close-ydna-matches-on-family-tree-dn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0193-5376-47FD-98B7-26DA89F7F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Using Y-DNA test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F3E9-1959-4F51-BC5E-C2DC272A7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What the test company results can tell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59267-B206-4777-9E53-2AA38B6D01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69" t="7500" r="35625" b="38194"/>
          <a:stretch/>
        </p:blipFill>
        <p:spPr>
          <a:xfrm>
            <a:off x="9982200" y="4798059"/>
            <a:ext cx="1762125" cy="18621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A6367-BC9C-4CC9-9AEC-4BC7AFFA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C65D0B-CEC1-454B-8A72-1C3BA5E4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13617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2DFAD8-697E-4125-823C-1AEEF1B13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7" t="21830" r="47868" b="32942"/>
          <a:stretch/>
        </p:blipFill>
        <p:spPr>
          <a:xfrm>
            <a:off x="1046069" y="2201676"/>
            <a:ext cx="5423647" cy="3101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1E657A-E221-40E4-82AA-87D6B08AB930}"/>
              </a:ext>
            </a:extLst>
          </p:cNvPr>
          <p:cNvSpPr txBox="1"/>
          <p:nvPr/>
        </p:nvSpPr>
        <p:spPr>
          <a:xfrm>
            <a:off x="1226203" y="796896"/>
            <a:ext cx="7933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if you choose an even lower number of markers?</a:t>
            </a:r>
          </a:p>
          <a:p>
            <a:r>
              <a:rPr lang="en-GB" dirty="0"/>
              <a:t>The Genetic Distance values may change to a less helpful value.  </a:t>
            </a:r>
          </a:p>
          <a:p>
            <a:r>
              <a:rPr lang="en-GB" dirty="0"/>
              <a:t>Use the highest common value which is 37 in this case.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5DD732-CF65-445F-BB9D-B6EC9F5706A2}"/>
              </a:ext>
            </a:extLst>
          </p:cNvPr>
          <p:cNvSpPr/>
          <p:nvPr/>
        </p:nvSpPr>
        <p:spPr>
          <a:xfrm>
            <a:off x="2483224" y="4087906"/>
            <a:ext cx="295835" cy="15221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288956-12C5-4C3D-A956-60A84F42E3D0}"/>
              </a:ext>
            </a:extLst>
          </p:cNvPr>
          <p:cNvSpPr/>
          <p:nvPr/>
        </p:nvSpPr>
        <p:spPr>
          <a:xfrm>
            <a:off x="2483224" y="4432081"/>
            <a:ext cx="295835" cy="15221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EB7366-5078-4A8D-9592-D05AD65AAF2D}"/>
              </a:ext>
            </a:extLst>
          </p:cNvPr>
          <p:cNvSpPr/>
          <p:nvPr/>
        </p:nvSpPr>
        <p:spPr>
          <a:xfrm>
            <a:off x="2483224" y="4806933"/>
            <a:ext cx="295835" cy="152213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82ECB87-5A08-40A5-A46B-0B6F2B9EB3E1}"/>
              </a:ext>
            </a:extLst>
          </p:cNvPr>
          <p:cNvSpPr/>
          <p:nvPr/>
        </p:nvSpPr>
        <p:spPr>
          <a:xfrm>
            <a:off x="7251887" y="1142945"/>
            <a:ext cx="313764" cy="2312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5F9EAFC1-BCED-4726-AA19-D20A7E074892}"/>
              </a:ext>
            </a:extLst>
          </p:cNvPr>
          <p:cNvSpPr/>
          <p:nvPr/>
        </p:nvSpPr>
        <p:spPr>
          <a:xfrm>
            <a:off x="1123950" y="4806933"/>
            <a:ext cx="204507" cy="2381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0C4079-BF4B-4BCD-AB48-EAA3A524AF6D}"/>
              </a:ext>
            </a:extLst>
          </p:cNvPr>
          <p:cNvSpPr/>
          <p:nvPr/>
        </p:nvSpPr>
        <p:spPr>
          <a:xfrm>
            <a:off x="3114676" y="2924175"/>
            <a:ext cx="742949" cy="238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450F36-515B-42D7-9062-7A0DA12539E1}"/>
              </a:ext>
            </a:extLst>
          </p:cNvPr>
          <p:cNvSpPr/>
          <p:nvPr/>
        </p:nvSpPr>
        <p:spPr>
          <a:xfrm>
            <a:off x="962025" y="4800040"/>
            <a:ext cx="857251" cy="352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9896A6-D6A9-4AD0-9A3C-1A1745D5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10</a:t>
            </a:fld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69B2F20-34E9-4A0B-ACA6-E8FCC423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304883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3CD8A3-31B6-4B65-86D0-A31DD2B07AC4}"/>
              </a:ext>
            </a:extLst>
          </p:cNvPr>
          <p:cNvSpPr txBox="1"/>
          <p:nvPr/>
        </p:nvSpPr>
        <p:spPr>
          <a:xfrm>
            <a:off x="1429870" y="2151530"/>
            <a:ext cx="93322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What is ‘Genetic Distance’ (GD)?</a:t>
            </a:r>
          </a:p>
          <a:p>
            <a:endParaRPr lang="en-GB" dirty="0"/>
          </a:p>
          <a:p>
            <a:r>
              <a:rPr lang="en-GB" dirty="0"/>
              <a:t>GD is calculated by adding together the differences between the results for each marker, where the results differ.</a:t>
            </a:r>
          </a:p>
          <a:p>
            <a:endParaRPr lang="en-GB" dirty="0"/>
          </a:p>
          <a:p>
            <a:r>
              <a:rPr lang="en-GB" dirty="0"/>
              <a:t>In the example above there are different values at DYS 390 (a GD of 1) and DYS 19 (a GD of 2) so Man A and Man B have a total Genetic Distance of 3.  </a:t>
            </a:r>
          </a:p>
          <a:p>
            <a:endParaRPr lang="en-GB" dirty="0"/>
          </a:p>
          <a:p>
            <a:r>
              <a:rPr lang="en-GB" dirty="0"/>
              <a:t>The fewer the number of differences the closer the relationship.</a:t>
            </a:r>
          </a:p>
          <a:p>
            <a:endParaRPr lang="en-GB" dirty="0"/>
          </a:p>
          <a:p>
            <a:r>
              <a:rPr lang="en-GB" dirty="0"/>
              <a:t>Nb ‘DYS’ stands for </a:t>
            </a:r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/>
              <a:t>NA </a:t>
            </a:r>
            <a:r>
              <a:rPr lang="en-GB" dirty="0">
                <a:solidFill>
                  <a:srgbClr val="FF0000"/>
                </a:solidFill>
              </a:rPr>
              <a:t>Y</a:t>
            </a:r>
            <a:r>
              <a:rPr lang="en-GB" dirty="0"/>
              <a:t>-Chromosome </a:t>
            </a: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/>
              <a:t>egment .   12/25/37/67/111 </a:t>
            </a:r>
            <a:r>
              <a:rPr lang="en-GB" b="1" dirty="0"/>
              <a:t>Segments</a:t>
            </a:r>
            <a:r>
              <a:rPr lang="en-GB" dirty="0"/>
              <a:t> are tested depending on which level of test was purchased.</a:t>
            </a:r>
          </a:p>
          <a:p>
            <a:r>
              <a:rPr lang="en-GB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CF72804-BC81-43FE-BB34-E9550CDF3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90898"/>
              </p:ext>
            </p:extLst>
          </p:nvPr>
        </p:nvGraphicFramePr>
        <p:xfrm>
          <a:off x="2032000" y="719666"/>
          <a:ext cx="8128001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0673229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6488011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93846248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132955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368219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3864304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92737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DYS#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10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42693"/>
                  </a:ext>
                </a:extLst>
              </a:tr>
              <a:tr h="349525">
                <a:tc>
                  <a:txBody>
                    <a:bodyPr/>
                    <a:lstStyle/>
                    <a:p>
                      <a:r>
                        <a:rPr lang="en-GB" dirty="0"/>
                        <a:t>Man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26733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BE2439-6C65-4E9B-B30F-E2BBC2AD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D6E33-84FF-4678-8BFA-40AEB47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300408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909C0C-CDB0-4FBF-8BF1-A24608129062}"/>
              </a:ext>
            </a:extLst>
          </p:cNvPr>
          <p:cNvSpPr txBox="1"/>
          <p:nvPr/>
        </p:nvSpPr>
        <p:spPr>
          <a:xfrm>
            <a:off x="1344706" y="1568823"/>
            <a:ext cx="713590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As ALL men are ultimately related ftDNA only shows a test taker’s </a:t>
            </a:r>
            <a:r>
              <a:rPr lang="en-GB" sz="2400" b="1" u="sng" dirty="0"/>
              <a:t>closest</a:t>
            </a:r>
            <a:r>
              <a:rPr lang="en-GB" sz="2400" b="1" dirty="0"/>
              <a:t> DNA matches</a:t>
            </a:r>
            <a:r>
              <a:rPr lang="en-GB" dirty="0"/>
              <a:t>.  </a:t>
            </a:r>
          </a:p>
          <a:p>
            <a:endParaRPr lang="en-GB" dirty="0"/>
          </a:p>
          <a:p>
            <a:r>
              <a:rPr lang="en-GB" dirty="0"/>
              <a:t>The thresholds for ‘close’ depend on the (common) number of Markers examined for two test takers: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 37 Markers – those Matches up to a Genetic Distance (GD) of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 67 Markers – up to a GD of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 111 Markers – up to a GD of 10</a:t>
            </a:r>
          </a:p>
          <a:p>
            <a:endParaRPr lang="en-GB" dirty="0"/>
          </a:p>
          <a:p>
            <a:r>
              <a:rPr lang="en-GB" dirty="0"/>
              <a:t>What does </a:t>
            </a:r>
            <a:r>
              <a:rPr lang="en-GB" dirty="0">
                <a:solidFill>
                  <a:srgbClr val="FF0000"/>
                </a:solidFill>
              </a:rPr>
              <a:t>Close </a:t>
            </a:r>
            <a:r>
              <a:rPr lang="en-GB" dirty="0"/>
              <a:t>mean?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22325-5C74-44B1-9D65-795DDAAB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12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AFD69-F126-41CA-83FD-54E6B8D5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419367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557EF0E-EA65-4415-8534-B49024A2C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32976"/>
              </p:ext>
            </p:extLst>
          </p:nvPr>
        </p:nvGraphicFramePr>
        <p:xfrm>
          <a:off x="1039906" y="719666"/>
          <a:ext cx="9120095" cy="487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019">
                  <a:extLst>
                    <a:ext uri="{9D8B030D-6E8A-4147-A177-3AD203B41FA5}">
                      <a16:colId xmlns:a16="http://schemas.microsoft.com/office/drawing/2014/main" val="2828181707"/>
                    </a:ext>
                  </a:extLst>
                </a:gridCol>
                <a:gridCol w="1824019">
                  <a:extLst>
                    <a:ext uri="{9D8B030D-6E8A-4147-A177-3AD203B41FA5}">
                      <a16:colId xmlns:a16="http://schemas.microsoft.com/office/drawing/2014/main" val="2251391937"/>
                    </a:ext>
                  </a:extLst>
                </a:gridCol>
                <a:gridCol w="1824019">
                  <a:extLst>
                    <a:ext uri="{9D8B030D-6E8A-4147-A177-3AD203B41FA5}">
                      <a16:colId xmlns:a16="http://schemas.microsoft.com/office/drawing/2014/main" val="4132037341"/>
                    </a:ext>
                  </a:extLst>
                </a:gridCol>
                <a:gridCol w="1824019">
                  <a:extLst>
                    <a:ext uri="{9D8B030D-6E8A-4147-A177-3AD203B41FA5}">
                      <a16:colId xmlns:a16="http://schemas.microsoft.com/office/drawing/2014/main" val="1079201435"/>
                    </a:ext>
                  </a:extLst>
                </a:gridCol>
                <a:gridCol w="1824019">
                  <a:extLst>
                    <a:ext uri="{9D8B030D-6E8A-4147-A177-3AD203B41FA5}">
                      <a16:colId xmlns:a16="http://schemas.microsoft.com/office/drawing/2014/main" val="3594340428"/>
                    </a:ext>
                  </a:extLst>
                </a:gridCol>
              </a:tblGrid>
              <a:tr h="9396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GD at 37 Mkrs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GD at 67 Mkrs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GD at 111 Mkrs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964716"/>
                  </a:ext>
                </a:extLst>
              </a:tr>
              <a:tr h="544396">
                <a:tc>
                  <a:txBody>
                    <a:bodyPr/>
                    <a:lstStyle/>
                    <a:p>
                      <a:r>
                        <a:rPr lang="en-GB" dirty="0"/>
                        <a:t>Very closely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Closer than a ‘cousin’ so father, brother, uncle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657637"/>
                  </a:ext>
                </a:extLst>
              </a:tr>
              <a:tr h="544396">
                <a:tc>
                  <a:txBody>
                    <a:bodyPr/>
                    <a:lstStyle/>
                    <a:p>
                      <a:r>
                        <a:rPr lang="en-GB" dirty="0"/>
                        <a:t>Closely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close ‘cousin’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34838"/>
                  </a:ext>
                </a:extLst>
              </a:tr>
              <a:tr h="544396">
                <a:tc>
                  <a:txBody>
                    <a:bodyPr/>
                    <a:lstStyle/>
                    <a:p>
                      <a:r>
                        <a:rPr lang="en-GB" dirty="0"/>
                        <a:t>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Likely to be in the same surname lineage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681476"/>
                  </a:ext>
                </a:extLst>
              </a:tr>
              <a:tr h="544396">
                <a:tc>
                  <a:txBody>
                    <a:bodyPr/>
                    <a:lstStyle/>
                    <a:p>
                      <a:r>
                        <a:rPr lang="en-GB" dirty="0"/>
                        <a:t>More Distantly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Unlikely to share a common ancestor within a genealogically relevant time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83211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D5DCA-D853-455C-9396-84F8190A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4AED9-6CA8-4088-BEEB-1CB4C60C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176229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B91D5-3A12-403F-8CCB-A69446BB3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1" t="31896" r="56250" b="21830"/>
          <a:stretch/>
        </p:blipFill>
        <p:spPr>
          <a:xfrm>
            <a:off x="1174378" y="957717"/>
            <a:ext cx="4168588" cy="4942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8A2FB7-3A52-409F-9012-509C24EACC11}"/>
              </a:ext>
            </a:extLst>
          </p:cNvPr>
          <p:cNvSpPr txBox="1"/>
          <p:nvPr/>
        </p:nvSpPr>
        <p:spPr>
          <a:xfrm>
            <a:off x="6185647" y="1550894"/>
            <a:ext cx="43030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 looking at Robert’s test results:</a:t>
            </a:r>
          </a:p>
          <a:p>
            <a:endParaRPr lang="en-GB" dirty="0"/>
          </a:p>
          <a:p>
            <a:r>
              <a:rPr lang="en-GB" dirty="0"/>
              <a:t>Colin (brother) and Cecil (paternal uncle) are Very Closely Related, with a GD of 0 Zero</a:t>
            </a:r>
          </a:p>
          <a:p>
            <a:endParaRPr lang="en-GB" dirty="0"/>
          </a:p>
          <a:p>
            <a:r>
              <a:rPr lang="en-GB" dirty="0"/>
              <a:t>Robert H is Closely Related at a GD of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31E97-DEA4-4D1A-9B6E-34394F64E664}"/>
              </a:ext>
            </a:extLst>
          </p:cNvPr>
          <p:cNvSpPr txBox="1"/>
          <p:nvPr/>
        </p:nvSpPr>
        <p:spPr>
          <a:xfrm>
            <a:off x="6185647" y="3929903"/>
            <a:ext cx="401618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 am still investigating genealogically but I think </a:t>
            </a:r>
            <a:r>
              <a:rPr lang="en-GB" b="1" dirty="0"/>
              <a:t>Robert H </a:t>
            </a:r>
            <a:r>
              <a:rPr lang="en-GB" dirty="0"/>
              <a:t>might be descended from a ‘Half brother’ to an ancestor of mine/Colin/Robert/Cecil born in 1717.  That’s about 6 or 7 generations ago.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2D380-D9CB-46B5-8BC9-E9C2EFE3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4A8668-FE2F-4641-BC6D-69AAA9DD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93877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57DC27-8EDE-4B3F-B5F0-F746C4CBC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1" t="31896" r="56250" b="21830"/>
          <a:stretch/>
        </p:blipFill>
        <p:spPr>
          <a:xfrm>
            <a:off x="1174378" y="957717"/>
            <a:ext cx="4168588" cy="4942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21BB52-CECE-4A18-B70E-02C589CF2A67}"/>
              </a:ext>
            </a:extLst>
          </p:cNvPr>
          <p:cNvSpPr txBox="1"/>
          <p:nvPr/>
        </p:nvSpPr>
        <p:spPr>
          <a:xfrm>
            <a:off x="10022541" y="1104165"/>
            <a:ext cx="15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EAFF31-1C7A-435A-9F01-DD93A741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85" t="71777" r="60128" b="25705"/>
          <a:stretch/>
        </p:blipFill>
        <p:spPr>
          <a:xfrm>
            <a:off x="5880843" y="1104165"/>
            <a:ext cx="4921224" cy="4646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1958CD-E627-4E72-8691-6153356C0DA3}"/>
              </a:ext>
            </a:extLst>
          </p:cNvPr>
          <p:cNvSpPr txBox="1"/>
          <p:nvPr/>
        </p:nvSpPr>
        <p:spPr>
          <a:xfrm>
            <a:off x="6266329" y="2232212"/>
            <a:ext cx="4105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What do the other symbols mean?</a:t>
            </a:r>
          </a:p>
          <a:p>
            <a:endParaRPr lang="en-GB" dirty="0"/>
          </a:p>
          <a:p>
            <a:r>
              <a:rPr lang="en-GB" dirty="0"/>
              <a:t>Email – send an email to the email account linked to the Name. </a:t>
            </a:r>
          </a:p>
          <a:p>
            <a:r>
              <a:rPr lang="en-GB" dirty="0"/>
              <a:t>Note – for your own notes</a:t>
            </a:r>
          </a:p>
          <a:p>
            <a:r>
              <a:rPr lang="en-GB" dirty="0"/>
              <a:t>Y-DNA 37 – test level of 37 Markers</a:t>
            </a:r>
          </a:p>
          <a:p>
            <a:r>
              <a:rPr lang="en-GB" dirty="0"/>
              <a:t>Y DNA 67 – test level of 67 Markers</a:t>
            </a:r>
          </a:p>
          <a:p>
            <a:r>
              <a:rPr lang="en-GB" dirty="0"/>
              <a:t>FF – the test taker also has Family Finder results</a:t>
            </a:r>
          </a:p>
          <a:p>
            <a:r>
              <a:rPr lang="en-GB" dirty="0"/>
              <a:t>TiP – </a:t>
            </a:r>
            <a:r>
              <a:rPr lang="en-GB" dirty="0">
                <a:solidFill>
                  <a:srgbClr val="FF0000"/>
                </a:solidFill>
              </a:rPr>
              <a:t>Ti</a:t>
            </a:r>
            <a:r>
              <a:rPr lang="en-GB" dirty="0"/>
              <a:t>me </a:t>
            </a:r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/>
              <a:t>redictor – see below</a:t>
            </a:r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E40F73-7E27-47DD-8A6D-E7F71C7E5967}"/>
              </a:ext>
            </a:extLst>
          </p:cNvPr>
          <p:cNvSpPr/>
          <p:nvPr/>
        </p:nvSpPr>
        <p:spPr>
          <a:xfrm>
            <a:off x="6334125" y="4781550"/>
            <a:ext cx="371475" cy="2476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TiP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72102-2835-4259-8C96-5A28DE86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15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FF51-6DA2-4C43-B175-C29560AD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325526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45735F-A97A-4C6A-92AC-15A31352B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45" t="21009" r="30770" b="10166"/>
          <a:stretch/>
        </p:blipFill>
        <p:spPr>
          <a:xfrm>
            <a:off x="1517277" y="448988"/>
            <a:ext cx="7897906" cy="49432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D9A09FC-FA32-4230-9840-22B55E370073}"/>
              </a:ext>
            </a:extLst>
          </p:cNvPr>
          <p:cNvSpPr/>
          <p:nvPr/>
        </p:nvSpPr>
        <p:spPr>
          <a:xfrm>
            <a:off x="6096000" y="861731"/>
            <a:ext cx="452438" cy="23364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23F562-D27B-43D9-8BDD-AA23B60EE23B}"/>
              </a:ext>
            </a:extLst>
          </p:cNvPr>
          <p:cNvSpPr/>
          <p:nvPr/>
        </p:nvSpPr>
        <p:spPr>
          <a:xfrm>
            <a:off x="7415213" y="906695"/>
            <a:ext cx="339255" cy="14371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phic 5" descr="Man with baby">
            <a:extLst>
              <a:ext uri="{FF2B5EF4-FFF2-40B4-BE49-F238E27FC236}">
                <a16:creationId xmlns:a16="http://schemas.microsoft.com/office/drawing/2014/main" id="{AFE2BA19-AE9E-43C4-A426-9E17DE267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5965" y="2644588"/>
            <a:ext cx="524435" cy="524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3850B4-E5B4-4C5D-AF06-F56C4BB9B015}"/>
              </a:ext>
            </a:extLst>
          </p:cNvPr>
          <p:cNvSpPr txBox="1"/>
          <p:nvPr/>
        </p:nvSpPr>
        <p:spPr>
          <a:xfrm>
            <a:off x="6979024" y="2644588"/>
            <a:ext cx="5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238DC-BB55-4081-A2A3-58083160EC98}"/>
              </a:ext>
            </a:extLst>
          </p:cNvPr>
          <p:cNvSpPr txBox="1"/>
          <p:nvPr/>
        </p:nvSpPr>
        <p:spPr>
          <a:xfrm>
            <a:off x="9248775" y="1647825"/>
            <a:ext cx="2162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Time Predictor.  It is an indication of how many generations ago there was a common ancestor between the two test takers.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A2BD8A-6F76-4531-8122-D1D08929ADEB}"/>
              </a:ext>
            </a:extLst>
          </p:cNvPr>
          <p:cNvCxnSpPr/>
          <p:nvPr/>
        </p:nvCxnSpPr>
        <p:spPr>
          <a:xfrm>
            <a:off x="6257925" y="2476500"/>
            <a:ext cx="0" cy="10858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3990F-AEEB-45A6-849D-456ACF05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16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32CB85A-5E02-4A70-8169-3D4FA297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312543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0D50C8-0388-4D37-A2B7-3880DDECC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72" t="61774" r="20075" b="10980"/>
          <a:stretch/>
        </p:blipFill>
        <p:spPr>
          <a:xfrm>
            <a:off x="1174377" y="1622611"/>
            <a:ext cx="2967318" cy="2583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4FC743-6DE1-437D-970E-6ABA967745B9}"/>
              </a:ext>
            </a:extLst>
          </p:cNvPr>
          <p:cNvSpPr txBox="1"/>
          <p:nvPr/>
        </p:nvSpPr>
        <p:spPr>
          <a:xfrm>
            <a:off x="5195047" y="765361"/>
            <a:ext cx="524435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Looking at the other Match information:</a:t>
            </a:r>
          </a:p>
          <a:p>
            <a:endParaRPr lang="en-GB" dirty="0"/>
          </a:p>
          <a:p>
            <a:r>
              <a:rPr lang="en-GB" dirty="0"/>
              <a:t>YDNA Haplogroup R–M269  (</a:t>
            </a:r>
            <a:r>
              <a:rPr lang="en-GB" sz="1400" dirty="0"/>
              <a:t>aka R1b1b2 – M269</a:t>
            </a:r>
            <a:r>
              <a:rPr lang="en-GB" dirty="0"/>
              <a:t>).  The genetic group the test taker belongs to.  M-269 is the major European Y chromosome haplogroup</a:t>
            </a:r>
          </a:p>
          <a:p>
            <a:endParaRPr lang="en-GB" dirty="0"/>
          </a:p>
          <a:p>
            <a:r>
              <a:rPr lang="en-GB" dirty="0"/>
              <a:t>Terminal SNP (Single Nucleotide Polymorphism).  You can buy additional SNP testing to further refine the Haplogroup. </a:t>
            </a:r>
          </a:p>
          <a:p>
            <a:endParaRPr lang="en-GB" dirty="0"/>
          </a:p>
          <a:p>
            <a:r>
              <a:rPr lang="en-GB" dirty="0"/>
              <a:t>Match Date – when the match was found by ftDNA.</a:t>
            </a:r>
          </a:p>
          <a:p>
            <a:endParaRPr lang="en-GB" dirty="0"/>
          </a:p>
          <a:p>
            <a:r>
              <a:rPr lang="en-GB" dirty="0"/>
              <a:t>Download CSV – you can download the detailed results in a CSV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D6D78-94F6-4EC6-9797-74F92BA7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F7C69-1DDA-4143-87C3-574466E9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302407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D78456-B86B-47E3-BF4C-A14E90B1084B}"/>
              </a:ext>
            </a:extLst>
          </p:cNvPr>
          <p:cNvSpPr txBox="1"/>
          <p:nvPr/>
        </p:nvSpPr>
        <p:spPr>
          <a:xfrm>
            <a:off x="2017059" y="1846729"/>
            <a:ext cx="7655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else can you find in the Results?</a:t>
            </a:r>
          </a:p>
          <a:p>
            <a:endParaRPr lang="en-GB" dirty="0"/>
          </a:p>
          <a:p>
            <a:r>
              <a:rPr lang="en-GB" dirty="0"/>
              <a:t>Look at the profile data for your Matches.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8F860-03A4-4FEE-BC94-C5228DD7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18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CDB5A-FB6C-4FDB-B66E-5741BD518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2304134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FD6FB8-2F56-4BCE-9636-38DF41ED1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19" r="1838"/>
          <a:stretch/>
        </p:blipFill>
        <p:spPr>
          <a:xfrm>
            <a:off x="0" y="165846"/>
            <a:ext cx="11967882" cy="600635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9DE3810-F5E3-4D8B-A470-2E0326A44051}"/>
              </a:ext>
            </a:extLst>
          </p:cNvPr>
          <p:cNvSpPr/>
          <p:nvPr/>
        </p:nvSpPr>
        <p:spPr>
          <a:xfrm>
            <a:off x="11029950" y="165846"/>
            <a:ext cx="762000" cy="475129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FB04E0-AE83-4D3E-8EB5-94B355BEE4AF}"/>
              </a:ext>
            </a:extLst>
          </p:cNvPr>
          <p:cNvSpPr/>
          <p:nvPr/>
        </p:nvSpPr>
        <p:spPr>
          <a:xfrm rot="222036">
            <a:off x="2712647" y="4206238"/>
            <a:ext cx="412377" cy="16881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94E5D9-8D84-4662-AC25-E1F60D7F920D}"/>
              </a:ext>
            </a:extLst>
          </p:cNvPr>
          <p:cNvSpPr/>
          <p:nvPr/>
        </p:nvSpPr>
        <p:spPr>
          <a:xfrm>
            <a:off x="2727047" y="3682670"/>
            <a:ext cx="412377" cy="19508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82A8C7-8572-4AA1-A4B1-A54AA1569642}"/>
              </a:ext>
            </a:extLst>
          </p:cNvPr>
          <p:cNvSpPr/>
          <p:nvPr/>
        </p:nvSpPr>
        <p:spPr>
          <a:xfrm>
            <a:off x="2822904" y="4672216"/>
            <a:ext cx="412377" cy="19508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639BFC-49A1-4448-9085-AC9674683655}"/>
              </a:ext>
            </a:extLst>
          </p:cNvPr>
          <p:cNvSpPr/>
          <p:nvPr/>
        </p:nvSpPr>
        <p:spPr>
          <a:xfrm>
            <a:off x="6096000" y="1742324"/>
            <a:ext cx="1030941" cy="475129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DF34C1-5007-490D-9688-A6C40C68B42C}"/>
              </a:ext>
            </a:extLst>
          </p:cNvPr>
          <p:cNvSpPr/>
          <p:nvPr/>
        </p:nvSpPr>
        <p:spPr>
          <a:xfrm>
            <a:off x="5015754" y="2092224"/>
            <a:ext cx="1030941" cy="475129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2914FA-F111-476A-B6DD-F468EE8F1C4C}"/>
              </a:ext>
            </a:extLst>
          </p:cNvPr>
          <p:cNvSpPr/>
          <p:nvPr/>
        </p:nvSpPr>
        <p:spPr>
          <a:xfrm>
            <a:off x="5118846" y="3570863"/>
            <a:ext cx="412378" cy="226329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96E6535-908D-48FF-9A76-27C02C4C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19</a:t>
            </a:fld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A27F91-B3E0-44D0-9392-A43944C4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158966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1D7E9-A6A2-4AB9-A042-9010BDDBC82C}"/>
              </a:ext>
            </a:extLst>
          </p:cNvPr>
          <p:cNvSpPr txBox="1"/>
          <p:nvPr/>
        </p:nvSpPr>
        <p:spPr>
          <a:xfrm>
            <a:off x="1335741" y="392766"/>
            <a:ext cx="101480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WHY SHOULD WE TEST Y-DNA?  WHAT CAN IT TELL US?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Y chromosome is one of the two sex chromosomes :  X and Y</a:t>
            </a:r>
          </a:p>
          <a:p>
            <a:r>
              <a:rPr lang="en-GB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820C2"/>
                </a:solidFill>
              </a:rPr>
              <a:t>Women</a:t>
            </a:r>
            <a:r>
              <a:rPr lang="en-GB" dirty="0"/>
              <a:t> have two X chromosomes (no Y);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Men</a:t>
            </a:r>
            <a:r>
              <a:rPr lang="en-GB" dirty="0"/>
              <a:t> have one X chromosome and one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Y chromosome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Y-DNA is therefore important for investigating paternal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identical Y chromosome is passed from FATHER to each of his SONs.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man’s Y chromosome is inherited almost entirely unchanged from his father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D8525-8B2F-44BA-BDA6-BE2388DE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376E0-90CB-48BB-A27B-5F613534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1182964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FCCB7B-1DD7-4849-BFAD-15408E678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68" t="31242" r="33750" b="20131"/>
          <a:stretch/>
        </p:blipFill>
        <p:spPr>
          <a:xfrm>
            <a:off x="3800475" y="1362636"/>
            <a:ext cx="4374776" cy="33348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9A0FC69-3034-4067-8CAA-3E88A11EF402}"/>
              </a:ext>
            </a:extLst>
          </p:cNvPr>
          <p:cNvSpPr/>
          <p:nvPr/>
        </p:nvSpPr>
        <p:spPr>
          <a:xfrm>
            <a:off x="6096000" y="3030071"/>
            <a:ext cx="555811" cy="17929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97D0B-0E73-4E5D-BE6B-1AB4FC45FD9D}"/>
              </a:ext>
            </a:extLst>
          </p:cNvPr>
          <p:cNvSpPr txBox="1"/>
          <p:nvPr/>
        </p:nvSpPr>
        <p:spPr>
          <a:xfrm>
            <a:off x="1470212" y="1362636"/>
            <a:ext cx="348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Print out a Certificate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99370-CDF6-491D-AB41-AD797BDA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720C4D-1931-4D01-BCFE-0400C143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188950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0CEE4C-131A-4847-BB25-1B714ABB4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0" t="11373" r="10294" b="5098"/>
          <a:stretch/>
        </p:blipFill>
        <p:spPr>
          <a:xfrm>
            <a:off x="1432672" y="1373379"/>
            <a:ext cx="8025557" cy="4670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238138-FFF8-4C35-8508-DA195FAFE3E4}"/>
              </a:ext>
            </a:extLst>
          </p:cNvPr>
          <p:cNvSpPr txBox="1"/>
          <p:nvPr/>
        </p:nvSpPr>
        <p:spPr>
          <a:xfrm>
            <a:off x="1550335" y="1004047"/>
            <a:ext cx="666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See where other people with your Haplogroup live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DB1C0-5BEE-4CE2-AF14-0EFE7662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56A53-140E-4501-AB4A-88A5743F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2735490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8E457-8B7F-4645-AC46-454E6C6C2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79"/>
          <a:stretch/>
        </p:blipFill>
        <p:spPr>
          <a:xfrm>
            <a:off x="865655" y="1277453"/>
            <a:ext cx="9709797" cy="47692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353F39-A1C5-4B37-B0EB-541CFC32C056}"/>
              </a:ext>
            </a:extLst>
          </p:cNvPr>
          <p:cNvSpPr/>
          <p:nvPr/>
        </p:nvSpPr>
        <p:spPr>
          <a:xfrm>
            <a:off x="9873503" y="1277453"/>
            <a:ext cx="412376" cy="21515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33A3B-F180-4EC8-B51C-267244E8D648}"/>
              </a:ext>
            </a:extLst>
          </p:cNvPr>
          <p:cNvSpPr txBox="1"/>
          <p:nvPr/>
        </p:nvSpPr>
        <p:spPr>
          <a:xfrm>
            <a:off x="865655" y="815788"/>
            <a:ext cx="348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Join a SubClade group…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CD7BC-3DF1-4D3D-9031-CF116BEA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22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995212-9BC8-440E-8249-E02BC760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2240260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61C3B-4551-4D50-A3D7-5DDFB864B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09" t="11895" r="17206"/>
          <a:stretch/>
        </p:blipFill>
        <p:spPr>
          <a:xfrm>
            <a:off x="2308413" y="884127"/>
            <a:ext cx="6508376" cy="4815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191D80-7323-4834-81C8-E697A62474DB}"/>
              </a:ext>
            </a:extLst>
          </p:cNvPr>
          <p:cNvSpPr txBox="1"/>
          <p:nvPr/>
        </p:nvSpPr>
        <p:spPr>
          <a:xfrm>
            <a:off x="2213163" y="422462"/>
            <a:ext cx="26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Read the Help Files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9FF47-1F0C-432F-B54A-5616054C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23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73013-C71F-44ED-965C-738E060D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1058697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4B6C3-C22F-4C12-B87D-7CE2DE75F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44" r="11016" b="29723"/>
          <a:stretch/>
        </p:blipFill>
        <p:spPr>
          <a:xfrm>
            <a:off x="323850" y="1685925"/>
            <a:ext cx="10848975" cy="4000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009322-88A8-438F-8401-6A27155FAABD}"/>
              </a:ext>
            </a:extLst>
          </p:cNvPr>
          <p:cNvSpPr txBox="1"/>
          <p:nvPr/>
        </p:nvSpPr>
        <p:spPr>
          <a:xfrm>
            <a:off x="1504950" y="838200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Download your detailed data …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091B1C-9061-4453-8752-5546BC6BDA44}"/>
              </a:ext>
            </a:extLst>
          </p:cNvPr>
          <p:cNvSpPr/>
          <p:nvPr/>
        </p:nvSpPr>
        <p:spPr>
          <a:xfrm>
            <a:off x="9725025" y="5238750"/>
            <a:ext cx="1905000" cy="6000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FFE18-3C69-4595-AB02-5CC892AC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24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884715-1D41-47EC-BE81-2F02C66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225707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4A7181-4A9B-4FC3-A19A-94DA7B350DD8}"/>
              </a:ext>
            </a:extLst>
          </p:cNvPr>
          <p:cNvSpPr txBox="1"/>
          <p:nvPr/>
        </p:nvSpPr>
        <p:spPr>
          <a:xfrm>
            <a:off x="1097280" y="647699"/>
            <a:ext cx="92106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Take or Upgrade your results to a BIGY-700 test.   </a:t>
            </a:r>
            <a:r>
              <a:rPr lang="en-GB" dirty="0"/>
              <a:t>This examines 700 Y-STR (repeating groups) and multiple Y-SNP (‘snips’ which are the individual nucleotide A, T, C, and P values) along the length of the Y chromosome. 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Determines a test taker’s Y-DNA haplogroup and may indicate very early ancestry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Indicates your place on the human Y-DNA tree where the progress of known mutations can illustrate where a particular test–taker either diverges from others in his haplogroup  - ‘he is derived’ at that point, or his SNP result at a particular location is ‘ancestral’, meaning unchanged from the reference tree.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‘terminal SNP’ is the furthest point on the Y-DNA tree to which you have been assigned.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is an expensive test (US$ 649 for a new test,  upgrades at US$ 339 for existing 37 Marker results, and US$279 for 67 Marker results) and the interpretation of the results is still evolving.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C5C1F-7C90-49AE-B808-0AE3A761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25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302B1-7D2F-419B-86CF-3A3DCEAD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2186544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E23F-2D83-4104-9460-AF68F513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52450"/>
            <a:ext cx="10058400" cy="632460"/>
          </a:xfrm>
        </p:spPr>
        <p:txBody>
          <a:bodyPr>
            <a:normAutofit/>
          </a:bodyPr>
          <a:lstStyle/>
          <a:p>
            <a:r>
              <a:rPr lang="en-GB" sz="2800" b="1" dirty="0"/>
              <a:t>23and Me and LivingDNA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2EF5A-FF7B-4B54-8C44-5B0D395AECC9}"/>
              </a:ext>
            </a:extLst>
          </p:cNvPr>
          <p:cNvSpPr txBox="1"/>
          <p:nvPr/>
        </p:nvSpPr>
        <p:spPr>
          <a:xfrm>
            <a:off x="1139638" y="2142910"/>
            <a:ext cx="64232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you can see about Y-DNA here?</a:t>
            </a:r>
          </a:p>
          <a:p>
            <a:endParaRPr lang="en-GB" dirty="0"/>
          </a:p>
          <a:p>
            <a:r>
              <a:rPr lang="en-GB" dirty="0"/>
              <a:t>23and Me uses SNP testing to sample Y-DNA and determine a high level haplogroup for the test taker’s Y-DNA</a:t>
            </a:r>
          </a:p>
          <a:p>
            <a:endParaRPr lang="en-GB" dirty="0"/>
          </a:p>
          <a:p>
            <a:r>
              <a:rPr lang="en-GB" dirty="0"/>
              <a:t>LivingDNA does the same but uses a larger number of SNPs.</a:t>
            </a:r>
          </a:p>
          <a:p>
            <a:endParaRPr lang="en-GB" dirty="0"/>
          </a:p>
          <a:p>
            <a:r>
              <a:rPr lang="en-GB" dirty="0"/>
              <a:t>A Maternal cousin of mine ‘C’ has tested with 23and Me. </a:t>
            </a:r>
          </a:p>
          <a:p>
            <a:r>
              <a:rPr lang="en-GB" dirty="0"/>
              <a:t>His Haplogroup result is R-Z11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680BF-FF8E-4147-98D2-1570D1FF0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85" t="47974" r="33971" b="22914"/>
          <a:stretch/>
        </p:blipFill>
        <p:spPr>
          <a:xfrm>
            <a:off x="7562850" y="2790537"/>
            <a:ext cx="2017059" cy="19964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7AD1A-4E37-4EB3-98F0-BE93EF28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26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E9FE9-B751-44D6-B887-E96F41FB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1707710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4F25B8-4481-4ADB-88E6-953F5F2EC0BD}"/>
              </a:ext>
            </a:extLst>
          </p:cNvPr>
          <p:cNvSpPr txBox="1"/>
          <p:nvPr/>
        </p:nvSpPr>
        <p:spPr>
          <a:xfrm>
            <a:off x="1147479" y="702049"/>
            <a:ext cx="94129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has been an introduction only.  There are further enquiries you can make on the test data in the test applications I have discussed and there is additional data and analysis you can buy.</a:t>
            </a:r>
          </a:p>
          <a:p>
            <a:endParaRPr lang="en-GB" dirty="0"/>
          </a:p>
          <a:p>
            <a:r>
              <a:rPr lang="en-GB" dirty="0"/>
              <a:t>Further reading:</a:t>
            </a:r>
          </a:p>
          <a:p>
            <a:endParaRPr lang="en-GB" dirty="0"/>
          </a:p>
          <a:p>
            <a:r>
              <a:rPr lang="en-GB" dirty="0"/>
              <a:t>Blaine Bettinger’s ‘The Family Tree Guide to DNA Testing and Genetic Genealogy’  2</a:t>
            </a:r>
            <a:r>
              <a:rPr lang="en-GB" baseline="30000" dirty="0"/>
              <a:t>nd</a:t>
            </a:r>
            <a:r>
              <a:rPr lang="en-GB" dirty="0"/>
              <a:t> Edition 2019 ISBN 978-1-4403-0057-8  Chapter 5 on Y-DNA testing in particular.</a:t>
            </a:r>
          </a:p>
          <a:p>
            <a:endParaRPr lang="en-GB" dirty="0"/>
          </a:p>
          <a:p>
            <a:r>
              <a:rPr lang="en-GB" dirty="0"/>
              <a:t>Check out YouTube, for example: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D3E37-B633-4DEB-8416-AA9BEEE46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73" r="27188" b="4722"/>
          <a:stretch/>
        </p:blipFill>
        <p:spPr>
          <a:xfrm>
            <a:off x="1839161" y="3349036"/>
            <a:ext cx="3362325" cy="2319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ED9360-3CBB-487E-9AA2-3A513B31DD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61" r="31015" b="4028"/>
          <a:stretch/>
        </p:blipFill>
        <p:spPr>
          <a:xfrm>
            <a:off x="5734050" y="3429000"/>
            <a:ext cx="3448050" cy="23507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FBDA7-22B1-4565-8CBA-BCE86A88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27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F7786D-7EEF-4B20-93E8-E2BCDD62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1499273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03634F-D757-4BD1-8CDE-EDE91C97AE61}"/>
              </a:ext>
            </a:extLst>
          </p:cNvPr>
          <p:cNvSpPr txBox="1"/>
          <p:nvPr/>
        </p:nvSpPr>
        <p:spPr>
          <a:xfrm>
            <a:off x="1247775" y="762000"/>
            <a:ext cx="852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See </a:t>
            </a:r>
            <a:r>
              <a:rPr lang="en-GB" dirty="0">
                <a:hlinkClick r:id="rId3"/>
              </a:rPr>
              <a:t>https://royalsocietypublishing.org/doi/10.1098/rspb.2011.1044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ACA3F-DDA8-4272-8BAC-13EC20BDBD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44" t="12361" r="18594"/>
          <a:stretch/>
        </p:blipFill>
        <p:spPr>
          <a:xfrm>
            <a:off x="1247775" y="1197199"/>
            <a:ext cx="5276850" cy="406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EC381-2E5E-4552-A35F-099D27B8D454}"/>
              </a:ext>
            </a:extLst>
          </p:cNvPr>
          <p:cNvSpPr txBox="1"/>
          <p:nvPr/>
        </p:nvSpPr>
        <p:spPr>
          <a:xfrm>
            <a:off x="7620000" y="1266825"/>
            <a:ext cx="3324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 don’t forget this Facebook page </a:t>
            </a:r>
            <a:r>
              <a:rPr lang="en-GB" dirty="0">
                <a:hlinkClick r:id="rId5"/>
              </a:rPr>
              <a:t>https://www.facebook.com/groups/AncestryUKDNA/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61071-A764-4282-B020-FC11E2A16E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54" t="6388" r="29374" b="31944"/>
          <a:stretch/>
        </p:blipFill>
        <p:spPr>
          <a:xfrm>
            <a:off x="6743699" y="2524126"/>
            <a:ext cx="4745637" cy="306704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7ACA3-B3C4-4624-A439-3E9C339B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28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A01226-5281-45A6-B335-C06850F5C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2360530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250BA-1EFB-4EF4-BA55-DB41AE65C809}"/>
              </a:ext>
            </a:extLst>
          </p:cNvPr>
          <p:cNvSpPr txBox="1"/>
          <p:nvPr/>
        </p:nvSpPr>
        <p:spPr>
          <a:xfrm>
            <a:off x="3133725" y="2305050"/>
            <a:ext cx="508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016E9-F864-4D4E-A5D7-479B35EA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29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AA1F7-7EA1-417D-A7B8-DF294EA0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212574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8470D-E8CB-4FE2-917E-E54F8987918F}"/>
              </a:ext>
            </a:extLst>
          </p:cNvPr>
          <p:cNvSpPr txBox="1"/>
          <p:nvPr/>
        </p:nvSpPr>
        <p:spPr>
          <a:xfrm>
            <a:off x="1179837" y="709051"/>
            <a:ext cx="600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Y-DNA fan 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2775F-9209-44A1-A531-37C2B85E2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75" t="15429" r="4296" b="24645"/>
          <a:stretch/>
        </p:blipFill>
        <p:spPr>
          <a:xfrm>
            <a:off x="2781299" y="2054146"/>
            <a:ext cx="5038725" cy="41096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E2FDD0-9763-4B16-A22C-36E7063FCC6C}"/>
              </a:ext>
            </a:extLst>
          </p:cNvPr>
          <p:cNvSpPr/>
          <p:nvPr/>
        </p:nvSpPr>
        <p:spPr>
          <a:xfrm>
            <a:off x="2354580" y="1539240"/>
            <a:ext cx="1066800" cy="487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5BD405-1ED6-49E4-9882-0D1008E29CCB}"/>
              </a:ext>
            </a:extLst>
          </p:cNvPr>
          <p:cNvSpPr/>
          <p:nvPr/>
        </p:nvSpPr>
        <p:spPr>
          <a:xfrm>
            <a:off x="7179945" y="1539240"/>
            <a:ext cx="1066800" cy="487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312DBD-BF10-4F0A-8A69-5651C12E4B8D}"/>
              </a:ext>
            </a:extLst>
          </p:cNvPr>
          <p:cNvSpPr/>
          <p:nvPr/>
        </p:nvSpPr>
        <p:spPr>
          <a:xfrm>
            <a:off x="2133600" y="5947195"/>
            <a:ext cx="1066800" cy="24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34D04-95FF-4FBF-8FE4-744CF1FD8DD8}"/>
              </a:ext>
            </a:extLst>
          </p:cNvPr>
          <p:cNvSpPr txBox="1"/>
          <p:nvPr/>
        </p:nvSpPr>
        <p:spPr>
          <a:xfrm>
            <a:off x="1253447" y="1197942"/>
            <a:ext cx="704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man may have 512 male ancestors at 10 generations back.   </a:t>
            </a:r>
          </a:p>
          <a:p>
            <a:r>
              <a:rPr lang="en-GB" dirty="0"/>
              <a:t>Only ONE of those men passed down his Y chromosome to him.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1D0282-77C3-4C7C-B69A-58AAB396C856}"/>
              </a:ext>
            </a:extLst>
          </p:cNvPr>
          <p:cNvSpPr/>
          <p:nvPr/>
        </p:nvSpPr>
        <p:spPr>
          <a:xfrm>
            <a:off x="7046638" y="1962731"/>
            <a:ext cx="1066800" cy="487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632C28-FB5E-4D78-A04F-DE0F9B24A470}"/>
              </a:ext>
            </a:extLst>
          </p:cNvPr>
          <p:cNvSpPr/>
          <p:nvPr/>
        </p:nvSpPr>
        <p:spPr>
          <a:xfrm>
            <a:off x="2299378" y="1992953"/>
            <a:ext cx="1066800" cy="487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30F11A3-B6F4-41A9-A127-0DD9BBBC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3</a:t>
            </a:fld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E2670F9-A0D2-42C7-A26D-A2703915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202472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6A77D-87C6-430D-9EEC-8A70EAECCD77}"/>
              </a:ext>
            </a:extLst>
          </p:cNvPr>
          <p:cNvSpPr/>
          <p:nvPr/>
        </p:nvSpPr>
        <p:spPr>
          <a:xfrm>
            <a:off x="2761123" y="1038786"/>
            <a:ext cx="600635" cy="3675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EEFD10-F658-4F42-A799-BD87475D9945}"/>
              </a:ext>
            </a:extLst>
          </p:cNvPr>
          <p:cNvSpPr/>
          <p:nvPr/>
        </p:nvSpPr>
        <p:spPr>
          <a:xfrm>
            <a:off x="3416106" y="2070847"/>
            <a:ext cx="600635" cy="3675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05B319-5E48-4D81-9FAC-309B41A3030C}"/>
              </a:ext>
            </a:extLst>
          </p:cNvPr>
          <p:cNvSpPr/>
          <p:nvPr/>
        </p:nvSpPr>
        <p:spPr>
          <a:xfrm>
            <a:off x="3947830" y="2874317"/>
            <a:ext cx="600635" cy="3675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CBD5A6-85F0-4FD0-A82E-5B84373C8853}"/>
              </a:ext>
            </a:extLst>
          </p:cNvPr>
          <p:cNvSpPr/>
          <p:nvPr/>
        </p:nvSpPr>
        <p:spPr>
          <a:xfrm>
            <a:off x="4306973" y="3587013"/>
            <a:ext cx="600635" cy="3675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BDE757-6A0A-4535-8203-F175995CF5FA}"/>
              </a:ext>
            </a:extLst>
          </p:cNvPr>
          <p:cNvSpPr/>
          <p:nvPr/>
        </p:nvSpPr>
        <p:spPr>
          <a:xfrm>
            <a:off x="5543563" y="2875987"/>
            <a:ext cx="600635" cy="3675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CCF2A4-076A-457C-BFD3-0C755962CE8B}"/>
              </a:ext>
            </a:extLst>
          </p:cNvPr>
          <p:cNvSpPr/>
          <p:nvPr/>
        </p:nvSpPr>
        <p:spPr>
          <a:xfrm>
            <a:off x="5103157" y="2070846"/>
            <a:ext cx="600635" cy="3675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B8D711-356D-45CF-B530-5E35992CA5C9}"/>
              </a:ext>
            </a:extLst>
          </p:cNvPr>
          <p:cNvSpPr/>
          <p:nvPr/>
        </p:nvSpPr>
        <p:spPr>
          <a:xfrm>
            <a:off x="3833520" y="960346"/>
            <a:ext cx="502024" cy="4885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397A04-1B73-4D59-8C01-C98EFC5DC1D8}"/>
              </a:ext>
            </a:extLst>
          </p:cNvPr>
          <p:cNvSpPr/>
          <p:nvPr/>
        </p:nvSpPr>
        <p:spPr>
          <a:xfrm>
            <a:off x="4329952" y="2010333"/>
            <a:ext cx="502024" cy="4885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33AFAB-A108-4C83-9C8C-0AC664C18BE5}"/>
              </a:ext>
            </a:extLst>
          </p:cNvPr>
          <p:cNvSpPr/>
          <p:nvPr/>
        </p:nvSpPr>
        <p:spPr>
          <a:xfrm>
            <a:off x="5976373" y="1967750"/>
            <a:ext cx="502024" cy="4885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D9CD8A-000F-4541-99C7-63E5F3F76A23}"/>
              </a:ext>
            </a:extLst>
          </p:cNvPr>
          <p:cNvSpPr/>
          <p:nvPr/>
        </p:nvSpPr>
        <p:spPr>
          <a:xfrm>
            <a:off x="6370004" y="2814906"/>
            <a:ext cx="502024" cy="48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46450E-53AC-4DB1-ACFC-F28EB3BEFD94}"/>
              </a:ext>
            </a:extLst>
          </p:cNvPr>
          <p:cNvSpPr/>
          <p:nvPr/>
        </p:nvSpPr>
        <p:spPr>
          <a:xfrm>
            <a:off x="7611036" y="1967750"/>
            <a:ext cx="502024" cy="4885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08DDA-0391-423F-977F-749EB8E52F1D}"/>
              </a:ext>
            </a:extLst>
          </p:cNvPr>
          <p:cNvSpPr/>
          <p:nvPr/>
        </p:nvSpPr>
        <p:spPr>
          <a:xfrm>
            <a:off x="8388727" y="2010332"/>
            <a:ext cx="600635" cy="367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109048-262E-49CF-BE83-A8B3C45519FC}"/>
              </a:ext>
            </a:extLst>
          </p:cNvPr>
          <p:cNvSpPr/>
          <p:nvPr/>
        </p:nvSpPr>
        <p:spPr>
          <a:xfrm>
            <a:off x="5990094" y="3515296"/>
            <a:ext cx="502024" cy="4885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6DA036-3DE4-4C59-9148-9DEA2E45BE40}"/>
              </a:ext>
            </a:extLst>
          </p:cNvPr>
          <p:cNvCxnSpPr>
            <a:stCxn id="2" idx="3"/>
            <a:endCxn id="8" idx="2"/>
          </p:cNvCxnSpPr>
          <p:nvPr/>
        </p:nvCxnSpPr>
        <p:spPr>
          <a:xfrm flipV="1">
            <a:off x="3361758" y="1204635"/>
            <a:ext cx="471762" cy="1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20559F-51C0-4089-B8F0-9BFDC57BDC19}"/>
              </a:ext>
            </a:extLst>
          </p:cNvPr>
          <p:cNvCxnSpPr>
            <a:cxnSpLocks/>
          </p:cNvCxnSpPr>
          <p:nvPr/>
        </p:nvCxnSpPr>
        <p:spPr>
          <a:xfrm flipV="1">
            <a:off x="3948949" y="2263584"/>
            <a:ext cx="3810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81D0192-60A0-4F37-BF85-5F8765DE72B4}"/>
              </a:ext>
            </a:extLst>
          </p:cNvPr>
          <p:cNvSpPr/>
          <p:nvPr/>
        </p:nvSpPr>
        <p:spPr>
          <a:xfrm>
            <a:off x="4769787" y="2823063"/>
            <a:ext cx="502024" cy="4577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782B34-5BE3-4A17-A8B9-7B0274A53C84}"/>
              </a:ext>
            </a:extLst>
          </p:cNvPr>
          <p:cNvCxnSpPr>
            <a:cxnSpLocks/>
            <a:stCxn id="4" idx="3"/>
            <a:endCxn id="20" idx="2"/>
          </p:cNvCxnSpPr>
          <p:nvPr/>
        </p:nvCxnSpPr>
        <p:spPr>
          <a:xfrm flipV="1">
            <a:off x="4548465" y="3051937"/>
            <a:ext cx="221322" cy="6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3538E8-44EC-4DA8-AD13-278FF42F5DEB}"/>
              </a:ext>
            </a:extLst>
          </p:cNvPr>
          <p:cNvCxnSpPr>
            <a:cxnSpLocks/>
          </p:cNvCxnSpPr>
          <p:nvPr/>
        </p:nvCxnSpPr>
        <p:spPr>
          <a:xfrm>
            <a:off x="3527612" y="1222562"/>
            <a:ext cx="0" cy="848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6BB1E1-205F-4FDD-89EA-D8942FE84BD4}"/>
              </a:ext>
            </a:extLst>
          </p:cNvPr>
          <p:cNvCxnSpPr>
            <a:cxnSpLocks/>
          </p:cNvCxnSpPr>
          <p:nvPr/>
        </p:nvCxnSpPr>
        <p:spPr>
          <a:xfrm flipH="1">
            <a:off x="4208675" y="2273115"/>
            <a:ext cx="1666" cy="526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28BFB7-15DF-45B7-A31E-DB8877A29408}"/>
              </a:ext>
            </a:extLst>
          </p:cNvPr>
          <p:cNvCxnSpPr/>
          <p:nvPr/>
        </p:nvCxnSpPr>
        <p:spPr>
          <a:xfrm>
            <a:off x="4659126" y="3100653"/>
            <a:ext cx="0" cy="488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54C9F0-C1C8-4199-9EB9-84FC32F844AE}"/>
              </a:ext>
            </a:extLst>
          </p:cNvPr>
          <p:cNvCxnSpPr>
            <a:cxnSpLocks/>
          </p:cNvCxnSpPr>
          <p:nvPr/>
        </p:nvCxnSpPr>
        <p:spPr>
          <a:xfrm>
            <a:off x="3527612" y="1754840"/>
            <a:ext cx="186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5EA5DF-9A9A-450D-9444-C42EE246C0A3}"/>
              </a:ext>
            </a:extLst>
          </p:cNvPr>
          <p:cNvCxnSpPr>
            <a:endCxn id="7" idx="0"/>
          </p:cNvCxnSpPr>
          <p:nvPr/>
        </p:nvCxnSpPr>
        <p:spPr>
          <a:xfrm>
            <a:off x="5403474" y="1754840"/>
            <a:ext cx="1" cy="316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E45BA9-2B14-43FF-B1C5-C24BC9BC882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862048" y="1222562"/>
            <a:ext cx="0" cy="745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1EF47B-67D1-4342-AF15-CD213C08C5CD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5843881" y="2273115"/>
            <a:ext cx="7683" cy="602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1B0E65C-274E-4F77-8A66-84A2AE63DFB7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241106" y="3096178"/>
            <a:ext cx="0" cy="419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0CCAEC-1502-4D26-B550-2C0DDDC83E13}"/>
              </a:ext>
            </a:extLst>
          </p:cNvPr>
          <p:cNvCxnSpPr/>
          <p:nvPr/>
        </p:nvCxnSpPr>
        <p:spPr>
          <a:xfrm flipH="1" flipV="1">
            <a:off x="8099616" y="2194111"/>
            <a:ext cx="2891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B23F82-D547-4B30-BABD-C2A9FCDC7C3C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8244171" y="2194109"/>
            <a:ext cx="0" cy="80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0E7DC13D-39D2-4A7B-A65D-E9413659DF0B}"/>
              </a:ext>
            </a:extLst>
          </p:cNvPr>
          <p:cNvSpPr/>
          <p:nvPr/>
        </p:nvSpPr>
        <p:spPr>
          <a:xfrm>
            <a:off x="7943853" y="2998687"/>
            <a:ext cx="600635" cy="367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E1D7D3D-1A9F-4C20-A2F2-897C4CA8020C}"/>
              </a:ext>
            </a:extLst>
          </p:cNvPr>
          <p:cNvCxnSpPr>
            <a:cxnSpLocks/>
            <a:stCxn id="6" idx="3"/>
            <a:endCxn id="11" idx="2"/>
          </p:cNvCxnSpPr>
          <p:nvPr/>
        </p:nvCxnSpPr>
        <p:spPr>
          <a:xfrm flipV="1">
            <a:off x="6144198" y="3059194"/>
            <a:ext cx="225806" cy="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&quot;Not Allowed&quot; Symbol 70">
            <a:extLst>
              <a:ext uri="{FF2B5EF4-FFF2-40B4-BE49-F238E27FC236}">
                <a16:creationId xmlns:a16="http://schemas.microsoft.com/office/drawing/2014/main" id="{28D7E050-4D7E-454B-81B2-269DC124671B}"/>
              </a:ext>
            </a:extLst>
          </p:cNvPr>
          <p:cNvSpPr/>
          <p:nvPr/>
        </p:nvSpPr>
        <p:spPr>
          <a:xfrm>
            <a:off x="6487645" y="3643041"/>
            <a:ext cx="237556" cy="18377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2" name="&quot;Not Allowed&quot; Symbol 71">
            <a:extLst>
              <a:ext uri="{FF2B5EF4-FFF2-40B4-BE49-F238E27FC236}">
                <a16:creationId xmlns:a16="http://schemas.microsoft.com/office/drawing/2014/main" id="{4D2E89A7-9AA2-473C-8789-F9BF9269D8FB}"/>
              </a:ext>
            </a:extLst>
          </p:cNvPr>
          <p:cNvSpPr/>
          <p:nvPr/>
        </p:nvSpPr>
        <p:spPr>
          <a:xfrm>
            <a:off x="7373480" y="2079809"/>
            <a:ext cx="237556" cy="18377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01A3B41-447E-4F2B-B655-BEEFCA1742CF}"/>
              </a:ext>
            </a:extLst>
          </p:cNvPr>
          <p:cNvSpPr/>
          <p:nvPr/>
        </p:nvSpPr>
        <p:spPr>
          <a:xfrm>
            <a:off x="7078190" y="1016373"/>
            <a:ext cx="600635" cy="3675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4B6B391-734B-4302-AF3D-86C741C686D2}"/>
              </a:ext>
            </a:extLst>
          </p:cNvPr>
          <p:cNvSpPr/>
          <p:nvPr/>
        </p:nvSpPr>
        <p:spPr>
          <a:xfrm>
            <a:off x="7978590" y="955860"/>
            <a:ext cx="502024" cy="4885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61BED45-5655-40CC-80D3-B44443FC5E3F}"/>
              </a:ext>
            </a:extLst>
          </p:cNvPr>
          <p:cNvCxnSpPr>
            <a:stCxn id="79" idx="3"/>
            <a:endCxn id="80" idx="2"/>
          </p:cNvCxnSpPr>
          <p:nvPr/>
        </p:nvCxnSpPr>
        <p:spPr>
          <a:xfrm flipV="1">
            <a:off x="7678825" y="1200149"/>
            <a:ext cx="2997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&quot;Not Allowed&quot; Symbol 83">
            <a:extLst>
              <a:ext uri="{FF2B5EF4-FFF2-40B4-BE49-F238E27FC236}">
                <a16:creationId xmlns:a16="http://schemas.microsoft.com/office/drawing/2014/main" id="{7D76385B-8F79-425A-A0EB-2EADC5CCEB3E}"/>
              </a:ext>
            </a:extLst>
          </p:cNvPr>
          <p:cNvSpPr/>
          <p:nvPr/>
        </p:nvSpPr>
        <p:spPr>
          <a:xfrm>
            <a:off x="1536641" y="5533465"/>
            <a:ext cx="237556" cy="18377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AECED84-55CB-4D25-8909-90565CC73F7F}"/>
              </a:ext>
            </a:extLst>
          </p:cNvPr>
          <p:cNvSpPr txBox="1"/>
          <p:nvPr/>
        </p:nvSpPr>
        <p:spPr>
          <a:xfrm flipH="1">
            <a:off x="2038665" y="4594417"/>
            <a:ext cx="8616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a man             only has daughters he does not pass on his Y chromosome:  he has ‘daughtered out’ as far as his Y chromosome is concerned.</a:t>
            </a:r>
          </a:p>
          <a:p>
            <a:endParaRPr lang="en-GB" dirty="0"/>
          </a:p>
          <a:p>
            <a:r>
              <a:rPr lang="en-GB" dirty="0"/>
              <a:t>In these examples there are no male descendants.  A woman will need to ask a male relative to take the Y-DNA test.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0729087-2521-48E3-B082-75574BE694AD}"/>
              </a:ext>
            </a:extLst>
          </p:cNvPr>
          <p:cNvCxnSpPr/>
          <p:nvPr/>
        </p:nvCxnSpPr>
        <p:spPr>
          <a:xfrm flipH="1" flipV="1">
            <a:off x="5700983" y="2224360"/>
            <a:ext cx="2891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4D0DBECA-F2F6-44D2-9407-34D404DC0057}"/>
              </a:ext>
            </a:extLst>
          </p:cNvPr>
          <p:cNvSpPr/>
          <p:nvPr/>
        </p:nvSpPr>
        <p:spPr>
          <a:xfrm>
            <a:off x="2958343" y="4594417"/>
            <a:ext cx="403416" cy="30704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58FBDC2-EC0B-4DBC-9611-E1F9965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4</a:t>
            </a:fld>
            <a:endParaRPr lang="en-GB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FC3C209B-58D9-4166-908E-D695EBCE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410657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189BF4-3638-4105-BFC7-C2CBE7FA2EFD}"/>
              </a:ext>
            </a:extLst>
          </p:cNvPr>
          <p:cNvSpPr txBox="1"/>
          <p:nvPr/>
        </p:nvSpPr>
        <p:spPr>
          <a:xfrm>
            <a:off x="1286435" y="445715"/>
            <a:ext cx="99239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can we see in the Y-DNA Test results at familytreeDNA (ftDNA) </a:t>
            </a:r>
          </a:p>
          <a:p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Family Tree DNA     https://www.familytreedna.com/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 have the results of Y-DNA tests for three male relatives, two Brothers and a paternal Uncle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dirty="0"/>
              <a:t>			Grandfather AF (no test)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	Father EF	(no test)		Uncle Cecil F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	Brother Colin F	Brother Robert F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F5FB2A-06F8-4743-8DE8-22507D9BF05B}"/>
              </a:ext>
            </a:extLst>
          </p:cNvPr>
          <p:cNvCxnSpPr>
            <a:cxnSpLocks/>
          </p:cNvCxnSpPr>
          <p:nvPr/>
        </p:nvCxnSpPr>
        <p:spPr>
          <a:xfrm flipH="1">
            <a:off x="3046041" y="3257550"/>
            <a:ext cx="14006" cy="56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4EA993-805C-42DC-A013-2EE989AC58AB}"/>
              </a:ext>
            </a:extLst>
          </p:cNvPr>
          <p:cNvCxnSpPr>
            <a:cxnSpLocks/>
          </p:cNvCxnSpPr>
          <p:nvPr/>
        </p:nvCxnSpPr>
        <p:spPr>
          <a:xfrm flipV="1">
            <a:off x="4933950" y="4381500"/>
            <a:ext cx="0" cy="231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3B854A-59C3-42F0-A8E0-E676A3A517CE}"/>
              </a:ext>
            </a:extLst>
          </p:cNvPr>
          <p:cNvCxnSpPr>
            <a:cxnSpLocks/>
          </p:cNvCxnSpPr>
          <p:nvPr/>
        </p:nvCxnSpPr>
        <p:spPr>
          <a:xfrm>
            <a:off x="3046041" y="3447039"/>
            <a:ext cx="2716584" cy="1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83A7A0-8E97-4386-8298-CFB208831EE2}"/>
              </a:ext>
            </a:extLst>
          </p:cNvPr>
          <p:cNvCxnSpPr>
            <a:cxnSpLocks/>
          </p:cNvCxnSpPr>
          <p:nvPr/>
        </p:nvCxnSpPr>
        <p:spPr>
          <a:xfrm>
            <a:off x="3060047" y="4381500"/>
            <a:ext cx="18739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41EDDB-798D-4A04-B6F3-2E4F72153BDE}"/>
              </a:ext>
            </a:extLst>
          </p:cNvPr>
          <p:cNvCxnSpPr>
            <a:cxnSpLocks/>
          </p:cNvCxnSpPr>
          <p:nvPr/>
        </p:nvCxnSpPr>
        <p:spPr>
          <a:xfrm>
            <a:off x="5762625" y="3458640"/>
            <a:ext cx="0" cy="213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Eye dropper">
            <a:extLst>
              <a:ext uri="{FF2B5EF4-FFF2-40B4-BE49-F238E27FC236}">
                <a16:creationId xmlns:a16="http://schemas.microsoft.com/office/drawing/2014/main" id="{9C60100E-6DD8-4606-8453-B4FAB6EEB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9935" y="4848827"/>
            <a:ext cx="396240" cy="396240"/>
          </a:xfrm>
          <a:prstGeom prst="rect">
            <a:avLst/>
          </a:prstGeom>
        </p:spPr>
      </p:pic>
      <p:pic>
        <p:nvPicPr>
          <p:cNvPr id="21" name="Graphic 20" descr="Eye dropper">
            <a:extLst>
              <a:ext uri="{FF2B5EF4-FFF2-40B4-BE49-F238E27FC236}">
                <a16:creationId xmlns:a16="http://schemas.microsoft.com/office/drawing/2014/main" id="{5D605F14-C5F9-4F9B-B9EF-3219A2802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7910" y="3825062"/>
            <a:ext cx="396240" cy="396240"/>
          </a:xfrm>
          <a:prstGeom prst="rect">
            <a:avLst/>
          </a:prstGeom>
        </p:spPr>
      </p:pic>
      <p:pic>
        <p:nvPicPr>
          <p:cNvPr id="22" name="Graphic 21" descr="Eye dropper">
            <a:extLst>
              <a:ext uri="{FF2B5EF4-FFF2-40B4-BE49-F238E27FC236}">
                <a16:creationId xmlns:a16="http://schemas.microsoft.com/office/drawing/2014/main" id="{38E014D5-4A16-4893-83DF-54CD9D539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6825" y="4848827"/>
            <a:ext cx="396240" cy="39624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C22E8A7-363E-4811-B0C9-BA6701D3C179}"/>
              </a:ext>
            </a:extLst>
          </p:cNvPr>
          <p:cNvCxnSpPr>
            <a:cxnSpLocks/>
          </p:cNvCxnSpPr>
          <p:nvPr/>
        </p:nvCxnSpPr>
        <p:spPr>
          <a:xfrm>
            <a:off x="3060047" y="4092738"/>
            <a:ext cx="0" cy="474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B70022-C31C-434F-AF06-C07F6DB5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685AF-256D-41E5-818B-DD207B33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152656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284D8-40CD-4299-842A-7E9368CCA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26" b="18611"/>
          <a:stretch/>
        </p:blipFill>
        <p:spPr>
          <a:xfrm>
            <a:off x="0" y="824753"/>
            <a:ext cx="12192000" cy="475689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43AA64B-0F65-4F74-B579-0F73236B11BD}"/>
              </a:ext>
            </a:extLst>
          </p:cNvPr>
          <p:cNvSpPr/>
          <p:nvPr/>
        </p:nvSpPr>
        <p:spPr>
          <a:xfrm>
            <a:off x="11010900" y="824753"/>
            <a:ext cx="912158" cy="50202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12CD6C-F3DB-4842-AB80-0CB833AA7366}"/>
              </a:ext>
            </a:extLst>
          </p:cNvPr>
          <p:cNvSpPr/>
          <p:nvPr/>
        </p:nvSpPr>
        <p:spPr>
          <a:xfrm>
            <a:off x="1724024" y="1619251"/>
            <a:ext cx="809625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7846A-6FED-4495-853A-619FABC37C7F}"/>
              </a:ext>
            </a:extLst>
          </p:cNvPr>
          <p:cNvSpPr/>
          <p:nvPr/>
        </p:nvSpPr>
        <p:spPr>
          <a:xfrm>
            <a:off x="3629024" y="1619252"/>
            <a:ext cx="809625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CCED-7F1C-4425-B834-7261DC54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6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C8E95-DF49-4A27-ABB6-BAB3E96C9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209635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7A055D-7CD6-4B2B-9506-783D7FF1C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39" b="46389"/>
          <a:stretch/>
        </p:blipFill>
        <p:spPr>
          <a:xfrm>
            <a:off x="0" y="866776"/>
            <a:ext cx="12192000" cy="28098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599CD-8B80-4077-9FD1-5FFD8B3F7CE9}"/>
              </a:ext>
            </a:extLst>
          </p:cNvPr>
          <p:cNvSpPr/>
          <p:nvPr/>
        </p:nvSpPr>
        <p:spPr>
          <a:xfrm>
            <a:off x="3067050" y="2209800"/>
            <a:ext cx="704850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914519-49BA-481F-976E-8A9BC7F7031B}"/>
              </a:ext>
            </a:extLst>
          </p:cNvPr>
          <p:cNvSpPr/>
          <p:nvPr/>
        </p:nvSpPr>
        <p:spPr>
          <a:xfrm>
            <a:off x="1209675" y="2800350"/>
            <a:ext cx="1771650" cy="504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D80EC-78DA-4375-B223-76C98CE41609}"/>
              </a:ext>
            </a:extLst>
          </p:cNvPr>
          <p:cNvSpPr txBox="1"/>
          <p:nvPr/>
        </p:nvSpPr>
        <p:spPr>
          <a:xfrm>
            <a:off x="909637" y="3590925"/>
            <a:ext cx="10372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don’t you have any matches?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may not have Matches at this Marker level (67) [try changing the Marker level to 37]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may be the only Male in your line  [can’t help you there!]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no Matches in the ftDNA database at this time  [Encourage family members or Target males to test , or Wait]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See </a:t>
            </a:r>
            <a:r>
              <a:rPr lang="en-GB" dirty="0">
                <a:hlinkClick r:id="rId4"/>
              </a:rPr>
              <a:t>https://genealogy.stackexchange.com/questions/10637/is-it-common-to-have-no-close-ydna-matches-on-family-tree-dna</a:t>
            </a:r>
            <a:r>
              <a:rPr lang="en-GB" dirty="0"/>
              <a:t> discussion, and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B3248C-3146-4704-9FC8-C79FF545FB79}"/>
              </a:ext>
            </a:extLst>
          </p:cNvPr>
          <p:cNvSpPr/>
          <p:nvPr/>
        </p:nvSpPr>
        <p:spPr>
          <a:xfrm>
            <a:off x="11610975" y="866775"/>
            <a:ext cx="285750" cy="36195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5ABA43-B7AF-48D4-A233-D566AD3061CC}"/>
              </a:ext>
            </a:extLst>
          </p:cNvPr>
          <p:cNvSpPr/>
          <p:nvPr/>
        </p:nvSpPr>
        <p:spPr>
          <a:xfrm>
            <a:off x="3771900" y="2209800"/>
            <a:ext cx="704850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9D8FA0-A19A-4C8B-A358-A724FF0B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7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F0715B7-FDA2-4555-A0FD-3930C2A1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31209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BA908F-1B6A-4B04-9192-B0F4A13D3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90" t="42353" r="20075" b="10980"/>
          <a:stretch/>
        </p:blipFill>
        <p:spPr>
          <a:xfrm>
            <a:off x="1210236" y="650722"/>
            <a:ext cx="9601200" cy="442486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A12BE2E-DCD6-4D25-84AD-0FC6BDAB9CF3}"/>
              </a:ext>
            </a:extLst>
          </p:cNvPr>
          <p:cNvSpPr/>
          <p:nvPr/>
        </p:nvSpPr>
        <p:spPr>
          <a:xfrm>
            <a:off x="609600" y="1576226"/>
            <a:ext cx="600636" cy="35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0A27F31-B002-4A46-A208-61B392952858}"/>
              </a:ext>
            </a:extLst>
          </p:cNvPr>
          <p:cNvSpPr/>
          <p:nvPr/>
        </p:nvSpPr>
        <p:spPr>
          <a:xfrm>
            <a:off x="609600" y="2446379"/>
            <a:ext cx="600636" cy="35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93C39BF-CE1C-4900-8F19-5F6918BC809F}"/>
              </a:ext>
            </a:extLst>
          </p:cNvPr>
          <p:cNvSpPr/>
          <p:nvPr/>
        </p:nvSpPr>
        <p:spPr>
          <a:xfrm>
            <a:off x="779928" y="2957944"/>
            <a:ext cx="600636" cy="35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657166E-CD56-4662-A141-482DC665D546}"/>
              </a:ext>
            </a:extLst>
          </p:cNvPr>
          <p:cNvSpPr/>
          <p:nvPr/>
        </p:nvSpPr>
        <p:spPr>
          <a:xfrm>
            <a:off x="4468905" y="2921676"/>
            <a:ext cx="600636" cy="35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F7BA07C-7D16-4D89-B046-95ED368177C2}"/>
              </a:ext>
            </a:extLst>
          </p:cNvPr>
          <p:cNvSpPr/>
          <p:nvPr/>
        </p:nvSpPr>
        <p:spPr>
          <a:xfrm>
            <a:off x="2832846" y="2921676"/>
            <a:ext cx="600636" cy="35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AFA54D6-99C3-4AA8-8019-235D26ACB6A9}"/>
              </a:ext>
            </a:extLst>
          </p:cNvPr>
          <p:cNvSpPr/>
          <p:nvPr/>
        </p:nvSpPr>
        <p:spPr>
          <a:xfrm flipH="1">
            <a:off x="10907808" y="2912302"/>
            <a:ext cx="667871" cy="35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96D6DC7-7150-4EBA-9F33-667A5172AD7B}"/>
              </a:ext>
            </a:extLst>
          </p:cNvPr>
          <p:cNvSpPr/>
          <p:nvPr/>
        </p:nvSpPr>
        <p:spPr>
          <a:xfrm>
            <a:off x="7606552" y="2912302"/>
            <a:ext cx="600636" cy="35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35E4A7-1902-45C0-AC47-D201D8F327CA}"/>
              </a:ext>
            </a:extLst>
          </p:cNvPr>
          <p:cNvSpPr txBox="1"/>
          <p:nvPr/>
        </p:nvSpPr>
        <p:spPr>
          <a:xfrm>
            <a:off x="4468905" y="569643"/>
            <a:ext cx="613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 37 Markers Robert F has three Matches. Let’s look at them..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FA4CEF1-47F6-4CE8-97D5-A6A681AB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8</a:t>
            </a:fld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D1BEA4C-52E9-452D-BD73-06AAB2FF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116751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8C6E5E-8013-4C45-8C7A-A2F9ECD5B6E2}"/>
              </a:ext>
            </a:extLst>
          </p:cNvPr>
          <p:cNvSpPr txBox="1"/>
          <p:nvPr/>
        </p:nvSpPr>
        <p:spPr>
          <a:xfrm>
            <a:off x="1255059" y="762000"/>
            <a:ext cx="874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Filter Matches section </a:t>
            </a:r>
            <a:r>
              <a:rPr lang="en-GB" dirty="0"/>
              <a:t>– CHECK if the tests were conducted at different numbers of Markers.  Filter at the lowest common value.  37 in this case.</a:t>
            </a:r>
          </a:p>
          <a:p>
            <a:endParaRPr lang="en-GB" dirty="0"/>
          </a:p>
          <a:p>
            <a:r>
              <a:rPr lang="en-GB" dirty="0"/>
              <a:t>Then look at the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Genetic Distance </a:t>
            </a:r>
            <a:r>
              <a:rPr lang="en-GB" dirty="0"/>
              <a:t>values.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3AB3B-831D-4B93-A132-29A19BF46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82" t="21437" r="44044" b="35543"/>
          <a:stretch/>
        </p:blipFill>
        <p:spPr>
          <a:xfrm>
            <a:off x="1165412" y="1966351"/>
            <a:ext cx="7781364" cy="39581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1F04549-4712-4C8B-B0B7-40F74BD1A316}"/>
              </a:ext>
            </a:extLst>
          </p:cNvPr>
          <p:cNvSpPr/>
          <p:nvPr/>
        </p:nvSpPr>
        <p:spPr>
          <a:xfrm>
            <a:off x="2918012" y="4559566"/>
            <a:ext cx="999564" cy="1536433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D383AC-5441-41A5-9254-935814A5F8E8}"/>
              </a:ext>
            </a:extLst>
          </p:cNvPr>
          <p:cNvSpPr/>
          <p:nvPr/>
        </p:nvSpPr>
        <p:spPr>
          <a:xfrm>
            <a:off x="2924175" y="4614761"/>
            <a:ext cx="295835" cy="15221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68F3CA-B1B8-4A73-A7B2-9AC5A0929D58}"/>
              </a:ext>
            </a:extLst>
          </p:cNvPr>
          <p:cNvSpPr/>
          <p:nvPr/>
        </p:nvSpPr>
        <p:spPr>
          <a:xfrm>
            <a:off x="2918012" y="4997806"/>
            <a:ext cx="215152" cy="14887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A5504E-4FFE-4715-B786-CDF2FEBF0322}"/>
              </a:ext>
            </a:extLst>
          </p:cNvPr>
          <p:cNvSpPr/>
          <p:nvPr/>
        </p:nvSpPr>
        <p:spPr>
          <a:xfrm>
            <a:off x="3045759" y="5459471"/>
            <a:ext cx="372035" cy="152213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93D71522-C8AD-4417-86E0-781EE557B1CB}"/>
              </a:ext>
            </a:extLst>
          </p:cNvPr>
          <p:cNvSpPr/>
          <p:nvPr/>
        </p:nvSpPr>
        <p:spPr>
          <a:xfrm>
            <a:off x="5316071" y="1700696"/>
            <a:ext cx="313764" cy="1882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E8F1FC73-4301-4793-974B-879CDBF25EE6}"/>
              </a:ext>
            </a:extLst>
          </p:cNvPr>
          <p:cNvSpPr/>
          <p:nvPr/>
        </p:nvSpPr>
        <p:spPr>
          <a:xfrm>
            <a:off x="1128819" y="5020639"/>
            <a:ext cx="313764" cy="28207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DA2452D-6A3A-4984-A217-38CC1095264E}"/>
              </a:ext>
            </a:extLst>
          </p:cNvPr>
          <p:cNvSpPr/>
          <p:nvPr/>
        </p:nvSpPr>
        <p:spPr>
          <a:xfrm>
            <a:off x="1098177" y="5535577"/>
            <a:ext cx="313764" cy="28207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ED9CDB5-49AA-4559-94E0-20A396927655}"/>
              </a:ext>
            </a:extLst>
          </p:cNvPr>
          <p:cNvSpPr/>
          <p:nvPr/>
        </p:nvSpPr>
        <p:spPr>
          <a:xfrm>
            <a:off x="1128819" y="4564477"/>
            <a:ext cx="313764" cy="28207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6A600-79CF-4137-8AE5-DFBC7215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62F5-9201-4848-9CD7-5F6B875F894D}" type="slidenum">
              <a:rPr lang="en-GB" smtClean="0"/>
              <a:t>9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9139527-AF5F-48CA-9B48-3ED0650E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05/06/2020</a:t>
            </a:r>
          </a:p>
        </p:txBody>
      </p:sp>
    </p:spTree>
    <p:extLst>
      <p:ext uri="{BB962C8B-B14F-4D97-AF65-F5344CB8AC3E}">
        <p14:creationId xmlns:p14="http://schemas.microsoft.com/office/powerpoint/2010/main" val="193965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5153</TotalTime>
  <Words>2049</Words>
  <Application>Microsoft Office PowerPoint</Application>
  <PresentationFormat>Widescreen</PresentationFormat>
  <Paragraphs>324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Retrospect</vt:lpstr>
      <vt:lpstr>Using Y-DNA test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23and Me and LivingDNA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Y-DNA</dc:title>
  <dc:creator>anneeramon@gmail.com</dc:creator>
  <cp:lastModifiedBy>anneeramon@gmail.com</cp:lastModifiedBy>
  <cp:revision>144</cp:revision>
  <cp:lastPrinted>2020-05-22T13:39:07Z</cp:lastPrinted>
  <dcterms:created xsi:type="dcterms:W3CDTF">2020-05-20T08:15:52Z</dcterms:created>
  <dcterms:modified xsi:type="dcterms:W3CDTF">2021-01-06T15:30:29Z</dcterms:modified>
</cp:coreProperties>
</file>